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AB2E346B-C4D9-4609-B822-FBE04003DA7E}">
  <a:tblStyle styleId="{AB2E346B-C4D9-4609-B822-FBE04003DA7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5bb2202ebf_1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5bb2202ebf_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5bb2202ebf_1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5bb2202ebf_1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5bb9df725b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5bb9df725b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5bb9df725b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5bb9df725b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5bb9df725b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5bb9df725b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5bb9df725b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5bb9df725b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5bb9df725b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5bb9df725b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5bb9df725b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5bb9df725b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5bb9df725b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5bb9df725b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5bb9df725b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5bb9df725b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cbca772f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5cbca772f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5bb9df725b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5bb9df725b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5bb9df725b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5bb9df725b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5bb9df725b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5bb9df725b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5bb9df725b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5bb9df725b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5bbcbe0c4c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5bbcbe0c4c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5bb9df725b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5bb9df725b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5bb9df725b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5bb9df725b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5bb9df725b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5bb9df725b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5bb9df725b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5bb9df725b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5bbcbe0c4c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5bbcbe0c4c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5bb2202eb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5bb2202eb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5bb9df725b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5bb9df725b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5bb2202ebf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5bb2202ebf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5bb2202ebf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5bb2202ebf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5bb2202ebf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5bb2202ebf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5bb2202ebf_1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5bb2202ebf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5bbcbe0c4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5bbcbe0c4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5bb2202ebf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5bb2202ebf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jpg"/><Relationship Id="rId4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0.png"/><Relationship Id="rId4" Type="http://schemas.openxmlformats.org/officeDocument/2006/relationships/image" Target="../media/image2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6.png"/><Relationship Id="rId4" Type="http://schemas.openxmlformats.org/officeDocument/2006/relationships/image" Target="../media/image3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9.png"/><Relationship Id="rId4" Type="http://schemas.openxmlformats.org/officeDocument/2006/relationships/image" Target="../media/image24.png"/><Relationship Id="rId5" Type="http://schemas.openxmlformats.org/officeDocument/2006/relationships/image" Target="../media/image14.png"/><Relationship Id="rId6" Type="http://schemas.openxmlformats.org/officeDocument/2006/relationships/image" Target="../media/image21.png"/><Relationship Id="rId7" Type="http://schemas.openxmlformats.org/officeDocument/2006/relationships/image" Target="../media/image2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8.png"/><Relationship Id="rId4" Type="http://schemas.openxmlformats.org/officeDocument/2006/relationships/image" Target="../media/image2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0.png"/><Relationship Id="rId4" Type="http://schemas.openxmlformats.org/officeDocument/2006/relationships/image" Target="../media/image2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7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jpg"/><Relationship Id="rId4" Type="http://schemas.openxmlformats.org/officeDocument/2006/relationships/image" Target="../media/image11.jpg"/><Relationship Id="rId5" Type="http://schemas.openxmlformats.org/officeDocument/2006/relationships/image" Target="../media/image31.jpg"/><Relationship Id="rId6" Type="http://schemas.openxmlformats.org/officeDocument/2006/relationships/image" Target="../media/image1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0" y="459575"/>
            <a:ext cx="8520600" cy="207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Deep Learning for medical image recognition</a:t>
            </a:r>
            <a:endParaRPr/>
          </a:p>
        </p:txBody>
      </p:sp>
      <p:sp>
        <p:nvSpPr>
          <p:cNvPr id="55" name="Google Shape;55;p13"/>
          <p:cNvSpPr txBox="1"/>
          <p:nvPr/>
        </p:nvSpPr>
        <p:spPr>
          <a:xfrm>
            <a:off x="747625" y="2803575"/>
            <a:ext cx="7591200" cy="17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/>
              <a:t>Chen DANG &amp; Hippolyte DEBERNARDI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/>
              <a:t>Supervised by Ronan SICRE</a:t>
            </a:r>
            <a:endParaRPr sz="1800"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201" y="2803575"/>
            <a:ext cx="3110101" cy="2070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Fixed Feature Extraction</a:t>
            </a:r>
            <a:endParaRPr/>
          </a:p>
        </p:txBody>
      </p:sp>
      <p:sp>
        <p:nvSpPr>
          <p:cNvPr id="116" name="Google Shape;116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fr"/>
              <a:t>CNN codes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➢"/>
            </a:pPr>
            <a:r>
              <a:rPr lang="fr"/>
              <a:t>Fully connected layer to fully convolutional layer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➢"/>
            </a:pPr>
            <a:r>
              <a:rPr lang="fr"/>
              <a:t>VGG-19 + SVM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➢"/>
            </a:pPr>
            <a:r>
              <a:rPr lang="fr"/>
              <a:t>VGG-19 + VLAD + SVM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CNN codes</a:t>
            </a:r>
            <a:endParaRPr/>
          </a:p>
        </p:txBody>
      </p:sp>
      <p:sp>
        <p:nvSpPr>
          <p:cNvPr id="122" name="Google Shape;122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fr"/>
              <a:t>A</a:t>
            </a:r>
            <a:r>
              <a:rPr lang="fr"/>
              <a:t>ssumption : </a:t>
            </a:r>
            <a:r>
              <a:rPr lang="fr"/>
              <a:t>more convolutional layers lead the network to be able to represent more complicated/specified features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fr"/>
              <a:t>		    block1_conv1							  	block5_conv1</a:t>
            </a:r>
            <a:endParaRPr/>
          </a:p>
        </p:txBody>
      </p:sp>
      <p:pic>
        <p:nvPicPr>
          <p:cNvPr id="123" name="Google Shape;12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487274"/>
            <a:ext cx="3531175" cy="265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90875" y="2571750"/>
            <a:ext cx="3385400" cy="257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Fully connected layer to fully convolutional layer</a:t>
            </a:r>
            <a:endParaRPr/>
          </a:p>
        </p:txBody>
      </p:sp>
      <p:sp>
        <p:nvSpPr>
          <p:cNvPr id="130" name="Google Shape;130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fr"/>
              <a:t>VGG-19 image size : (224, 224)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fr"/>
              <a:t>Wanted image size  : (224 + 320n, 224 + 320n), where n = 0, 1, 2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fr"/>
              <a:t>		      Initial VGG-19							Transformed VGG-19</a:t>
            </a:r>
            <a:endParaRPr/>
          </a:p>
        </p:txBody>
      </p:sp>
      <p:pic>
        <p:nvPicPr>
          <p:cNvPr id="131" name="Google Shape;13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571750"/>
            <a:ext cx="4089419" cy="234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01125" y="2571750"/>
            <a:ext cx="4715776" cy="2571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VGG-19 + SVM</a:t>
            </a:r>
            <a:endParaRPr/>
          </a:p>
        </p:txBody>
      </p:sp>
      <p:sp>
        <p:nvSpPr>
          <p:cNvPr id="138" name="Google Shape;138;p25"/>
          <p:cNvSpPr txBox="1"/>
          <p:nvPr>
            <p:ph idx="1" type="body"/>
          </p:nvPr>
        </p:nvSpPr>
        <p:spPr>
          <a:xfrm>
            <a:off x="311700" y="1152475"/>
            <a:ext cx="4042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fr"/>
              <a:t>Increasing size of input image given to the network matters !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➢"/>
            </a:pPr>
            <a:r>
              <a:rPr lang="fr"/>
              <a:t>n = 1 (224 + 320) seems to be the best parameter nearly always                                                                                                                                                     </a:t>
            </a:r>
            <a:endParaRPr/>
          </a:p>
        </p:txBody>
      </p:sp>
      <p:pic>
        <p:nvPicPr>
          <p:cNvPr id="139" name="Google Shape;13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4725" y="216313"/>
            <a:ext cx="3947575" cy="4710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VLAD (V</a:t>
            </a:r>
            <a:r>
              <a:rPr lang="fr"/>
              <a:t>ector of Locally Aggregated Descriptors)</a:t>
            </a:r>
            <a:endParaRPr/>
          </a:p>
        </p:txBody>
      </p:sp>
      <p:pic>
        <p:nvPicPr>
          <p:cNvPr id="145" name="Google Shape;14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0050" y="1152475"/>
            <a:ext cx="7081024" cy="3416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VGG19 + VLAD + SVM</a:t>
            </a:r>
            <a:endParaRPr/>
          </a:p>
        </p:txBody>
      </p:sp>
      <p:sp>
        <p:nvSpPr>
          <p:cNvPr id="151" name="Google Shape;151;p27"/>
          <p:cNvSpPr txBox="1"/>
          <p:nvPr>
            <p:ph idx="1" type="body"/>
          </p:nvPr>
        </p:nvSpPr>
        <p:spPr>
          <a:xfrm>
            <a:off x="1119150" y="3682875"/>
            <a:ext cx="6905700" cy="89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fr"/>
              <a:t>VLAD doesn’t really increase the performance or slightly</a:t>
            </a:r>
            <a:endParaRPr/>
          </a:p>
        </p:txBody>
      </p:sp>
      <p:pic>
        <p:nvPicPr>
          <p:cNvPr id="152" name="Google Shape;15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3538" y="1089400"/>
            <a:ext cx="8036924" cy="252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Fine-tuning VGG-19 network</a:t>
            </a:r>
            <a:endParaRPr/>
          </a:p>
        </p:txBody>
      </p:sp>
      <p:sp>
        <p:nvSpPr>
          <p:cNvPr id="158" name="Google Shape;158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fr"/>
              <a:t>Take a pre-trained model and try to find the best layers to train again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59" name="Google Shape;15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593500"/>
            <a:ext cx="8520600" cy="2975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Training parameters</a:t>
            </a:r>
            <a:endParaRPr/>
          </a:p>
        </p:txBody>
      </p:sp>
      <p:sp>
        <p:nvSpPr>
          <p:cNvPr id="165" name="Google Shape;165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b="1" lang="fr"/>
              <a:t>300 epochs</a:t>
            </a:r>
            <a:r>
              <a:rPr lang="fr"/>
              <a:t> with an </a:t>
            </a:r>
            <a:r>
              <a:rPr b="1" lang="fr"/>
              <a:t>early stopping callback</a:t>
            </a:r>
            <a:r>
              <a:rPr lang="fr"/>
              <a:t> fixed at 20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fr"/>
              <a:t>Optimize </a:t>
            </a:r>
            <a:r>
              <a:rPr b="1" lang="fr"/>
              <a:t>Adam</a:t>
            </a:r>
            <a:r>
              <a:rPr lang="fr"/>
              <a:t> with initial learning rate </a:t>
            </a:r>
            <a:r>
              <a:rPr b="1" lang="fr"/>
              <a:t>1e-6</a:t>
            </a:r>
            <a:endParaRPr b="1"/>
          </a:p>
        </p:txBody>
      </p:sp>
      <p:pic>
        <p:nvPicPr>
          <p:cNvPr id="166" name="Google Shape;16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4513" y="1873288"/>
            <a:ext cx="5514975" cy="269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Baseline on Chest X-ray</a:t>
            </a:r>
            <a:endParaRPr/>
          </a:p>
        </p:txBody>
      </p:sp>
      <p:sp>
        <p:nvSpPr>
          <p:cNvPr id="172" name="Google Shape;172;p30"/>
          <p:cNvSpPr txBox="1"/>
          <p:nvPr>
            <p:ph idx="1" type="body"/>
          </p:nvPr>
        </p:nvSpPr>
        <p:spPr>
          <a:xfrm>
            <a:off x="311700" y="3752100"/>
            <a:ext cx="8520600" cy="139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fr"/>
              <a:t>Train the last two layers makes sense !</a:t>
            </a:r>
            <a:endParaRPr/>
          </a:p>
        </p:txBody>
      </p:sp>
      <p:pic>
        <p:nvPicPr>
          <p:cNvPr id="173" name="Google Shape;17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0" y="1017725"/>
            <a:ext cx="9144050" cy="2628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Let’s try to visualize what we predict</a:t>
            </a:r>
            <a:endParaRPr/>
          </a:p>
        </p:txBody>
      </p:sp>
      <p:sp>
        <p:nvSpPr>
          <p:cNvPr id="179" name="Google Shape;179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80" name="Google Shape;18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1450" y="1152476"/>
            <a:ext cx="8601075" cy="178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1450" y="3100547"/>
            <a:ext cx="8534400" cy="204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211600"/>
            <a:ext cx="8520600" cy="43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fr"/>
              <a:t>Introduction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fr"/>
              <a:t>Description of a convolutional neural network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fr"/>
              <a:t>Presentation of the CNN chosen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fr"/>
              <a:t>Data sets we used</a:t>
            </a:r>
            <a:endParaRPr/>
          </a:p>
          <a:p>
            <a:pPr indent="0" lvl="0" marL="9144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➢"/>
            </a:pPr>
            <a:r>
              <a:rPr lang="fr"/>
              <a:t>Overview of Transfer Learning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fr"/>
              <a:t>Fixed Feature Extraction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fr"/>
              <a:t>Pre-trained models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fr"/>
              <a:t>Fine-tuning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fr"/>
              <a:t>Histogram equalization &amp; Data augmentation</a:t>
            </a:r>
            <a:endParaRPr/>
          </a:p>
          <a:p>
            <a:pPr indent="0" lvl="0" marL="9144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➢"/>
            </a:pPr>
            <a:r>
              <a:rPr lang="fr"/>
              <a:t>Final results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fr"/>
              <a:t>Conclusion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GradCAM comparison : MIT data set (block5_pool)</a:t>
            </a:r>
            <a:endParaRPr/>
          </a:p>
        </p:txBody>
      </p:sp>
      <p:pic>
        <p:nvPicPr>
          <p:cNvPr id="187" name="Google Shape;18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17722"/>
            <a:ext cx="8353425" cy="201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5288" y="3127596"/>
            <a:ext cx="8353425" cy="201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What we can conclude at this point</a:t>
            </a:r>
            <a:endParaRPr/>
          </a:p>
        </p:txBody>
      </p:sp>
      <p:sp>
        <p:nvSpPr>
          <p:cNvPr id="194" name="Google Shape;194;p33"/>
          <p:cNvSpPr txBox="1"/>
          <p:nvPr>
            <p:ph idx="1" type="body"/>
          </p:nvPr>
        </p:nvSpPr>
        <p:spPr>
          <a:xfrm>
            <a:off x="3536825" y="1152475"/>
            <a:ext cx="5295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fr"/>
              <a:t>Pre-trained models perform better on larger data sets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fr"/>
              <a:t>Pre-trained models, even on larger data sets, are overfitted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b="1" lang="fr">
                <a:highlight>
                  <a:srgbClr val="FFFFFF"/>
                </a:highlight>
              </a:rPr>
              <a:t>A network is strong or weak if it can motivate its output </a:t>
            </a:r>
            <a:endParaRPr b="1">
              <a:highlight>
                <a:srgbClr val="FFFFFF"/>
              </a:highlight>
            </a:endParaRPr>
          </a:p>
          <a:p>
            <a:pPr indent="0" lvl="0" marL="101600" marR="1270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/>
              <a:t>Thus, we decide to explore a way to improve our network in terms of interpretation along to get better metrics results.</a:t>
            </a:r>
            <a:endParaRPr b="1"/>
          </a:p>
          <a:p>
            <a:pPr indent="0" lvl="0" marL="101600" marR="1270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b="1" sz="155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pic>
        <p:nvPicPr>
          <p:cNvPr id="195" name="Google Shape;19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024" y="1590950"/>
            <a:ext cx="3421800" cy="277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Prediction visualisation for each pool layer</a:t>
            </a:r>
            <a:endParaRPr/>
          </a:p>
        </p:txBody>
      </p:sp>
      <p:sp>
        <p:nvSpPr>
          <p:cNvPr id="201" name="Google Shape;201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02" name="Google Shape;20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2937575" cy="185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2880700"/>
            <a:ext cx="2808175" cy="168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77400" y="1152475"/>
            <a:ext cx="3426425" cy="185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77400" y="2749936"/>
            <a:ext cx="3426425" cy="1949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661350" y="2078325"/>
            <a:ext cx="2281375" cy="1564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Xception network and depthwise convolutions</a:t>
            </a:r>
            <a:endParaRPr/>
          </a:p>
        </p:txBody>
      </p:sp>
      <p:sp>
        <p:nvSpPr>
          <p:cNvPr id="212" name="Google Shape;212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➢"/>
            </a:pPr>
            <a:r>
              <a:rPr lang="fr">
                <a:solidFill>
                  <a:schemeClr val="dk1"/>
                </a:solidFill>
              </a:rPr>
              <a:t>Xception network by François Chollet (creator of Keras)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➢"/>
            </a:pPr>
            <a:r>
              <a:rPr lang="fr">
                <a:solidFill>
                  <a:schemeClr val="dk1"/>
                </a:solidFill>
              </a:rPr>
              <a:t>Depthwise convolution decrease the computing time with nearly the same result as a normal convolution</a:t>
            </a:r>
            <a:endParaRPr>
              <a:solidFill>
                <a:schemeClr val="dk1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fr" sz="1800">
                <a:solidFill>
                  <a:schemeClr val="dk1"/>
                </a:solidFill>
              </a:rPr>
              <a:t>Main difference is that we transform an image once then elongate it to the number of channels desired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➢"/>
            </a:pPr>
            <a:r>
              <a:rPr lang="fr">
                <a:solidFill>
                  <a:schemeClr val="dk1"/>
                </a:solidFill>
              </a:rPr>
              <a:t>Based on VGG-19 first 3 blocks, we construct 2 blocks of Depthwise convolution followed by a normalization to prevent overfitting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Depthwise convolution</a:t>
            </a:r>
            <a:endParaRPr/>
          </a:p>
        </p:txBody>
      </p:sp>
      <p:pic>
        <p:nvPicPr>
          <p:cNvPr id="218" name="Google Shape;21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5349" y="1017725"/>
            <a:ext cx="6633313" cy="412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CNN architecture</a:t>
            </a:r>
            <a:endParaRPr/>
          </a:p>
        </p:txBody>
      </p:sp>
      <p:pic>
        <p:nvPicPr>
          <p:cNvPr id="224" name="Google Shape;22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8488" y="1250950"/>
            <a:ext cx="3305175" cy="3219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97146" y="0"/>
            <a:ext cx="3385507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/>
              <a:t>Results obtained with that CNN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1" name="Google Shape;23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707101"/>
            <a:ext cx="9144001" cy="2861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Prediction visualisation for last conv layer</a:t>
            </a:r>
            <a:endParaRPr/>
          </a:p>
        </p:txBody>
      </p:sp>
      <p:sp>
        <p:nvSpPr>
          <p:cNvPr id="237" name="Google Shape;237;p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38" name="Google Shape;23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200" y="1152475"/>
            <a:ext cx="8513049" cy="399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Other tricks we used</a:t>
            </a:r>
            <a:endParaRPr/>
          </a:p>
        </p:txBody>
      </p:sp>
      <p:pic>
        <p:nvPicPr>
          <p:cNvPr id="244" name="Google Shape;24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99" y="1998450"/>
            <a:ext cx="4044650" cy="287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91425" y="2318975"/>
            <a:ext cx="4140875" cy="22296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46" name="Google Shape;246;p40"/>
          <p:cNvGraphicFramePr/>
          <p:nvPr/>
        </p:nvGraphicFramePr>
        <p:xfrm>
          <a:off x="456475" y="1152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{AB2E346B-C4D9-4609-B822-FBE04003DA7E}</a:tableStyleId>
              </a:tblPr>
              <a:tblGrid>
                <a:gridCol w="4144275"/>
                <a:gridCol w="4144275"/>
              </a:tblGrid>
              <a:tr h="845975">
                <a:tc>
                  <a:txBody>
                    <a:bodyPr/>
                    <a:lstStyle/>
                    <a:p>
                      <a:pPr indent="-3429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800"/>
                        <a:buChar char="➢"/>
                      </a:pPr>
                      <a:r>
                        <a:rPr lang="fr" sz="1800">
                          <a:solidFill>
                            <a:schemeClr val="dk2"/>
                          </a:solidFill>
                        </a:rPr>
                        <a:t>Pixel regularization</a:t>
                      </a:r>
                      <a:endParaRPr sz="1800">
                        <a:solidFill>
                          <a:schemeClr val="dk2"/>
                        </a:solidFill>
                      </a:endParaRPr>
                    </a:p>
                    <a:p>
                      <a:pPr indent="-317500" lvl="1" marL="9144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400"/>
                        <a:buChar char="○"/>
                      </a:pPr>
                      <a:r>
                        <a:rPr lang="fr">
                          <a:solidFill>
                            <a:schemeClr val="dk2"/>
                          </a:solidFill>
                        </a:rPr>
                        <a:t>no improvement</a:t>
                      </a:r>
                      <a:endParaRPr>
                        <a:solidFill>
                          <a:schemeClr val="dk2"/>
                        </a:solidFill>
                      </a:endParaRPr>
                    </a:p>
                    <a:p>
                      <a:pPr indent="-317500" lvl="1" marL="9144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400"/>
                        <a:buChar char="○"/>
                      </a:pPr>
                      <a:r>
                        <a:rPr lang="fr">
                          <a:solidFill>
                            <a:schemeClr val="dk2"/>
                          </a:solidFill>
                        </a:rPr>
                        <a:t>may be combined with raw image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429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800"/>
                        <a:buChar char="➢"/>
                      </a:pPr>
                      <a:r>
                        <a:rPr lang="fr" sz="1800">
                          <a:solidFill>
                            <a:schemeClr val="dk2"/>
                          </a:solidFill>
                        </a:rPr>
                        <a:t>Data augmentation</a:t>
                      </a:r>
                      <a:endParaRPr sz="1800">
                        <a:solidFill>
                          <a:schemeClr val="dk2"/>
                        </a:solidFill>
                      </a:endParaRPr>
                    </a:p>
                    <a:p>
                      <a:pPr indent="-317500" lvl="1" marL="9144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400"/>
                        <a:buChar char="○"/>
                      </a:pPr>
                      <a:r>
                        <a:rPr lang="fr">
                          <a:solidFill>
                            <a:schemeClr val="dk2"/>
                          </a:solidFill>
                        </a:rPr>
                        <a:t>good improvement for smaller datasets (5~10%)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Final results</a:t>
            </a:r>
            <a:endParaRPr/>
          </a:p>
        </p:txBody>
      </p:sp>
      <p:pic>
        <p:nvPicPr>
          <p:cNvPr id="252" name="Google Shape;25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17725"/>
            <a:ext cx="8520601" cy="383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Convolutional Neural Network</a:t>
            </a:r>
            <a:endParaRPr/>
          </a:p>
        </p:txBody>
      </p:sp>
      <p:sp>
        <p:nvSpPr>
          <p:cNvPr id="67" name="Google Shape;67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68" name="Google Shape;6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267551"/>
            <a:ext cx="8520600" cy="3321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Conclusion</a:t>
            </a:r>
            <a:endParaRPr/>
          </a:p>
        </p:txBody>
      </p:sp>
      <p:sp>
        <p:nvSpPr>
          <p:cNvPr id="258" name="Google Shape;258;p4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➢"/>
            </a:pPr>
            <a:r>
              <a:rPr lang="fr" sz="1400">
                <a:solidFill>
                  <a:schemeClr val="dk1"/>
                </a:solidFill>
              </a:rPr>
              <a:t>4 data sets of various properties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fr" sz="1400">
                <a:solidFill>
                  <a:schemeClr val="dk1"/>
                </a:solidFill>
              </a:rPr>
              <a:t>Transfer Learning scenarios to use for a image classification project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➢"/>
            </a:pPr>
            <a:r>
              <a:rPr b="1" lang="fr" sz="1400">
                <a:solidFill>
                  <a:schemeClr val="dk1"/>
                </a:solidFill>
              </a:rPr>
              <a:t>Size of the data set and its similarity to the original data set matters</a:t>
            </a:r>
            <a:endParaRPr b="1" sz="1400"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b="1" lang="fr">
                <a:solidFill>
                  <a:schemeClr val="dk1"/>
                </a:solidFill>
              </a:rPr>
              <a:t>L</a:t>
            </a:r>
            <a:r>
              <a:rPr b="1" lang="fr" sz="1400">
                <a:solidFill>
                  <a:schemeClr val="dk1"/>
                </a:solidFill>
              </a:rPr>
              <a:t>arge</a:t>
            </a:r>
            <a:r>
              <a:rPr lang="fr">
                <a:solidFill>
                  <a:schemeClr val="dk1"/>
                </a:solidFill>
              </a:rPr>
              <a:t> ⇒  </a:t>
            </a:r>
            <a:r>
              <a:rPr b="1" lang="fr" sz="1400">
                <a:solidFill>
                  <a:schemeClr val="dk1"/>
                </a:solidFill>
              </a:rPr>
              <a:t>fine-tuning</a:t>
            </a:r>
            <a:r>
              <a:rPr lang="fr" sz="1400">
                <a:solidFill>
                  <a:schemeClr val="dk1"/>
                </a:solidFill>
              </a:rPr>
              <a:t> of a pre-trained network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b="1" lang="fr" sz="1400">
                <a:solidFill>
                  <a:schemeClr val="dk1"/>
                </a:solidFill>
              </a:rPr>
              <a:t>S</a:t>
            </a:r>
            <a:r>
              <a:rPr b="1" lang="fr">
                <a:solidFill>
                  <a:schemeClr val="dk1"/>
                </a:solidFill>
              </a:rPr>
              <a:t>m</a:t>
            </a:r>
            <a:r>
              <a:rPr b="1" lang="fr" sz="1400">
                <a:solidFill>
                  <a:schemeClr val="dk1"/>
                </a:solidFill>
              </a:rPr>
              <a:t>all</a:t>
            </a:r>
            <a:r>
              <a:rPr lang="fr">
                <a:solidFill>
                  <a:schemeClr val="dk1"/>
                </a:solidFill>
              </a:rPr>
              <a:t> ⇒ </a:t>
            </a:r>
            <a:r>
              <a:rPr b="1" lang="fr" sz="1400">
                <a:solidFill>
                  <a:schemeClr val="dk1"/>
                </a:solidFill>
              </a:rPr>
              <a:t>linear classifier</a:t>
            </a:r>
            <a:r>
              <a:rPr lang="fr" sz="1400">
                <a:solidFill>
                  <a:schemeClr val="dk1"/>
                </a:solidFill>
              </a:rPr>
              <a:t> on </a:t>
            </a:r>
            <a:r>
              <a:rPr lang="fr">
                <a:solidFill>
                  <a:schemeClr val="dk1"/>
                </a:solidFill>
              </a:rPr>
              <a:t>f</a:t>
            </a:r>
            <a:r>
              <a:rPr lang="fr" sz="1400">
                <a:solidFill>
                  <a:schemeClr val="dk1"/>
                </a:solidFill>
              </a:rPr>
              <a:t>ully connected layers</a:t>
            </a:r>
            <a:r>
              <a:rPr lang="fr">
                <a:solidFill>
                  <a:schemeClr val="dk1"/>
                </a:solidFill>
              </a:rPr>
              <a:t> </a:t>
            </a:r>
            <a:r>
              <a:rPr lang="fr" sz="1400">
                <a:solidFill>
                  <a:schemeClr val="dk1"/>
                </a:solidFill>
              </a:rPr>
              <a:t>from a pre-trained network.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b="1" lang="fr">
                <a:solidFill>
                  <a:schemeClr val="dk1"/>
                </a:solidFill>
              </a:rPr>
              <a:t>VLAD</a:t>
            </a:r>
            <a:r>
              <a:rPr lang="fr" sz="1400">
                <a:solidFill>
                  <a:schemeClr val="dk1"/>
                </a:solidFill>
              </a:rPr>
              <a:t> </a:t>
            </a:r>
            <a:r>
              <a:rPr lang="fr">
                <a:solidFill>
                  <a:schemeClr val="dk1"/>
                </a:solidFill>
              </a:rPr>
              <a:t>⇒</a:t>
            </a:r>
            <a:r>
              <a:rPr lang="fr" sz="1400">
                <a:solidFill>
                  <a:schemeClr val="dk1"/>
                </a:solidFill>
              </a:rPr>
              <a:t> </a:t>
            </a:r>
            <a:r>
              <a:rPr b="1" lang="fr">
                <a:solidFill>
                  <a:schemeClr val="dk1"/>
                </a:solidFill>
              </a:rPr>
              <a:t>not so relevant</a:t>
            </a:r>
            <a:r>
              <a:rPr lang="fr">
                <a:solidFill>
                  <a:schemeClr val="dk1"/>
                </a:solidFill>
              </a:rPr>
              <a:t> but could improve the accuracy from the last convolutional layer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➢"/>
            </a:pPr>
            <a:r>
              <a:rPr lang="fr" sz="1400">
                <a:solidFill>
                  <a:schemeClr val="dk1"/>
                </a:solidFill>
              </a:rPr>
              <a:t>In case the data set you use is very similar to the ImageNet data set, you should just use the best pre-trained network available </a:t>
            </a:r>
            <a:r>
              <a:rPr lang="fr" sz="1400">
                <a:solidFill>
                  <a:schemeClr val="dk1"/>
                </a:solidFill>
              </a:rPr>
              <a:t>nowadays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➢"/>
            </a:pPr>
            <a:r>
              <a:rPr lang="fr" sz="1400">
                <a:solidFill>
                  <a:schemeClr val="dk1"/>
                </a:solidFill>
              </a:rPr>
              <a:t>E</a:t>
            </a:r>
            <a:r>
              <a:rPr lang="fr" sz="1400">
                <a:solidFill>
                  <a:schemeClr val="dk1"/>
                </a:solidFill>
              </a:rPr>
              <a:t>xcellent neural network in regards of metrics NOT always useful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fr">
                <a:solidFill>
                  <a:schemeClr val="dk1"/>
                </a:solidFill>
              </a:rPr>
              <a:t>O</a:t>
            </a:r>
            <a:r>
              <a:rPr lang="fr" sz="1400">
                <a:solidFill>
                  <a:schemeClr val="dk1"/>
                </a:solidFill>
              </a:rPr>
              <a:t>utput </a:t>
            </a:r>
            <a:r>
              <a:rPr lang="fr">
                <a:solidFill>
                  <a:schemeClr val="dk1"/>
                </a:solidFill>
              </a:rPr>
              <a:t>should be</a:t>
            </a:r>
            <a:r>
              <a:rPr lang="fr" sz="1400">
                <a:solidFill>
                  <a:schemeClr val="dk1"/>
                </a:solidFill>
              </a:rPr>
              <a:t> relevant for humans.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3 major parts that compose a CNN</a:t>
            </a:r>
            <a:endParaRPr/>
          </a:p>
        </p:txBody>
      </p:sp>
      <p:sp>
        <p:nvSpPr>
          <p:cNvPr id="74" name="Google Shape;74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fr"/>
              <a:t>Convolution</a:t>
            </a:r>
            <a:endParaRPr/>
          </a:p>
        </p:txBody>
      </p:sp>
      <p:pic>
        <p:nvPicPr>
          <p:cNvPr id="75" name="Google Shape;7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3350" y="1885950"/>
            <a:ext cx="3477300" cy="2682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/>
              <a:t>3 major parts that compose a CNN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fr"/>
              <a:t>Pooling</a:t>
            </a:r>
            <a:endParaRPr/>
          </a:p>
        </p:txBody>
      </p:sp>
      <p:pic>
        <p:nvPicPr>
          <p:cNvPr id="82" name="Google Shape;8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3975" y="1152475"/>
            <a:ext cx="6024851" cy="399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/>
              <a:t>3 major parts that compose a CNN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fr"/>
              <a:t>Fully connected layer</a:t>
            </a:r>
            <a:endParaRPr/>
          </a:p>
        </p:txBody>
      </p:sp>
      <p:pic>
        <p:nvPicPr>
          <p:cNvPr id="89" name="Google Shape;8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9100" y="1844250"/>
            <a:ext cx="6733200" cy="306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Data sets used</a:t>
            </a:r>
            <a:endParaRPr/>
          </a:p>
        </p:txBody>
      </p:sp>
      <p:graphicFrame>
        <p:nvGraphicFramePr>
          <p:cNvPr id="95" name="Google Shape;95;p19"/>
          <p:cNvGraphicFramePr/>
          <p:nvPr/>
        </p:nvGraphicFramePr>
        <p:xfrm>
          <a:off x="311688" y="13393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{AB2E346B-C4D9-4609-B822-FBE04003DA7E}</a:tableStyleId>
              </a:tblPr>
              <a:tblGrid>
                <a:gridCol w="1217225"/>
                <a:gridCol w="1217225"/>
                <a:gridCol w="1217225"/>
                <a:gridCol w="2434475"/>
                <a:gridCol w="2434475"/>
              </a:tblGrid>
              <a:tr h="720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# of classes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# of images for train, test, val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size &amp; resemblance to imagenet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image size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705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Chest X-ray (Pneumonia)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5221, 624, 16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decent, very far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variable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(smallest value is 640)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663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Cancer cells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72, 26, 26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fr">
                          <a:solidFill>
                            <a:schemeClr val="dk1"/>
                          </a:solidFill>
                        </a:rPr>
                        <a:t>very little</a:t>
                      </a:r>
                      <a:r>
                        <a:rPr lang="fr">
                          <a:solidFill>
                            <a:schemeClr val="dk1"/>
                          </a:solidFill>
                        </a:rPr>
                        <a:t>, far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>
                          <a:solidFill>
                            <a:schemeClr val="dk1"/>
                          </a:solidFill>
                        </a:rPr>
                        <a:t>4000, 3000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663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Kvasir v2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4800, 1600, 1600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decent, far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720, 576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663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Mini MIT Etus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120, 120, 0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very little, very close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variable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/>
                        <a:t>(some are close to 128)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445025"/>
            <a:ext cx="2477501" cy="253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42056" y="485437"/>
            <a:ext cx="3070924" cy="245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14044" y="445013"/>
            <a:ext cx="1903163" cy="253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72250" y="3185050"/>
            <a:ext cx="4191000" cy="1958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Transfert Learning</a:t>
            </a:r>
            <a:endParaRPr/>
          </a:p>
        </p:txBody>
      </p:sp>
      <p:sp>
        <p:nvSpPr>
          <p:cNvPr id="109" name="Google Shape;109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10" name="Google Shape;11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63"/>
            <a:ext cx="8782050" cy="3590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